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1" r:id="rId6"/>
    <p:sldId id="282" r:id="rId7"/>
    <p:sldId id="283" r:id="rId8"/>
    <p:sldId id="284" r:id="rId9"/>
    <p:sldId id="285" r:id="rId10"/>
    <p:sldId id="286" r:id="rId11"/>
    <p:sldId id="287" r:id="rId12"/>
    <p:sldId id="302" r:id="rId13"/>
    <p:sldId id="288" r:id="rId14"/>
    <p:sldId id="289" r:id="rId15"/>
    <p:sldId id="303" r:id="rId16"/>
    <p:sldId id="290" r:id="rId17"/>
    <p:sldId id="291" r:id="rId18"/>
    <p:sldId id="292" r:id="rId19"/>
    <p:sldId id="293" r:id="rId20"/>
    <p:sldId id="294" r:id="rId21"/>
    <p:sldId id="295" r:id="rId22"/>
    <p:sldId id="296" r:id="rId23"/>
    <p:sldId id="304" r:id="rId24"/>
    <p:sldId id="298" r:id="rId25"/>
    <p:sldId id="300" r:id="rId26"/>
    <p:sldId id="30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p:scale>
          <a:sx n="80" d="100"/>
          <a:sy n="80" d="100"/>
        </p:scale>
        <p:origin x="378" y="-2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6/22/2021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6/22/2021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6/22/2021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6/22/2021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6/22/2021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6/22/2021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6/22/2021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6/22/2021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6/22/2021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6/22/2021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6/22/2021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6/22/2021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6/22/2021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6/22/2021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6/22/2021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6/22/2021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Statistical Software Metrics Analysis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dirty="0">
                <a:solidFill>
                  <a:srgbClr val="5792BA"/>
                </a:solidFill>
              </a:rPr>
              <a:t>Cyrus Kalantarpour</a:t>
            </a: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5BD19-6520-4A3A-9BE3-39B4FAB64A5A}"/>
              </a:ext>
            </a:extLst>
          </p:cNvPr>
          <p:cNvSpPr>
            <a:spLocks noGrp="1"/>
          </p:cNvSpPr>
          <p:nvPr>
            <p:ph type="title"/>
          </p:nvPr>
        </p:nvSpPr>
        <p:spPr/>
        <p:txBody>
          <a:bodyPr>
            <a:normAutofit fontScale="90000"/>
          </a:bodyPr>
          <a:lstStyle/>
          <a:p>
            <a:r>
              <a:rPr lang="en-US" dirty="0"/>
              <a:t>Mean and Standard deviation analysis for Apache test</a:t>
            </a:r>
            <a:br>
              <a:rPr lang="en-US" dirty="0"/>
            </a:br>
            <a:r>
              <a:rPr lang="en-US" dirty="0"/>
              <a:t>(0)</a:t>
            </a:r>
          </a:p>
        </p:txBody>
      </p:sp>
      <p:pic>
        <p:nvPicPr>
          <p:cNvPr id="8" name="Content Placeholder 7" descr="Chart, line chart&#10;&#10;Description automatically generated">
            <a:extLst>
              <a:ext uri="{FF2B5EF4-FFF2-40B4-BE49-F238E27FC236}">
                <a16:creationId xmlns:a16="http://schemas.microsoft.com/office/drawing/2014/main" id="{8948BC3F-E84B-4851-9207-5C3CB2105DF0}"/>
              </a:ext>
            </a:extLst>
          </p:cNvPr>
          <p:cNvPicPr>
            <a:picLocks noGrp="1" noChangeAspect="1"/>
          </p:cNvPicPr>
          <p:nvPr>
            <p:ph idx="1"/>
          </p:nvPr>
        </p:nvPicPr>
        <p:blipFill>
          <a:blip r:embed="rId2"/>
          <a:stretch>
            <a:fillRect/>
          </a:stretch>
        </p:blipFill>
        <p:spPr>
          <a:xfrm>
            <a:off x="1430217" y="2110154"/>
            <a:ext cx="8082750" cy="42998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23192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634F7-172D-4E20-AA22-8B1ED94E8B93}"/>
              </a:ext>
            </a:extLst>
          </p:cNvPr>
          <p:cNvSpPr>
            <a:spLocks noGrp="1"/>
          </p:cNvSpPr>
          <p:nvPr>
            <p:ph type="title"/>
          </p:nvPr>
        </p:nvSpPr>
        <p:spPr/>
        <p:txBody>
          <a:bodyPr>
            <a:normAutofit fontScale="90000"/>
          </a:bodyPr>
          <a:lstStyle/>
          <a:p>
            <a:r>
              <a:rPr lang="en-US" dirty="0"/>
              <a:t>Mean and Standard deviation analysis for Apache test</a:t>
            </a:r>
            <a:br>
              <a:rPr lang="en-US" dirty="0"/>
            </a:br>
            <a:r>
              <a:rPr lang="en-US" dirty="0"/>
              <a:t>(1)</a:t>
            </a:r>
          </a:p>
        </p:txBody>
      </p:sp>
      <p:sp>
        <p:nvSpPr>
          <p:cNvPr id="3" name="Content Placeholder 2">
            <a:extLst>
              <a:ext uri="{FF2B5EF4-FFF2-40B4-BE49-F238E27FC236}">
                <a16:creationId xmlns:a16="http://schemas.microsoft.com/office/drawing/2014/main" id="{41A35486-98CD-40DC-BFEE-04DB26BDBF77}"/>
              </a:ext>
            </a:extLst>
          </p:cNvPr>
          <p:cNvSpPr>
            <a:spLocks noGrp="1"/>
          </p:cNvSpPr>
          <p:nvPr>
            <p:ph idx="1"/>
          </p:nvPr>
        </p:nvSpPr>
        <p:spPr/>
        <p:txBody>
          <a:bodyPr>
            <a:normAutofit lnSpcReduction="10000"/>
          </a:bodyPr>
          <a:lstStyle/>
          <a:p>
            <a:r>
              <a:rPr lang="en-US" dirty="0"/>
              <a:t>According to the plots:</a:t>
            </a:r>
          </a:p>
          <a:p>
            <a:r>
              <a:rPr lang="en-US" dirty="0"/>
              <a:t>Compared to class metrics logs Apache the Cohesion is slightly better</a:t>
            </a:r>
          </a:p>
          <a:p>
            <a:r>
              <a:rPr lang="en-US" dirty="0"/>
              <a:t>CBO is low which demonstrates low Coupling. </a:t>
            </a:r>
          </a:p>
          <a:p>
            <a:r>
              <a:rPr lang="en-US" dirty="0"/>
              <a:t>By  dividing the metrics into 3 groups based on their function as follows:</a:t>
            </a:r>
          </a:p>
          <a:p>
            <a:r>
              <a:rPr lang="en-US" dirty="0"/>
              <a:t>1: Identification of Classes - </a:t>
            </a:r>
            <a:r>
              <a:rPr lang="en-US" dirty="0" err="1"/>
              <a:t>WMC</a:t>
            </a:r>
            <a:r>
              <a:rPr lang="en-US" dirty="0"/>
              <a:t>, DIT, </a:t>
            </a:r>
            <a:r>
              <a:rPr lang="en-US" dirty="0" err="1"/>
              <a:t>NOC</a:t>
            </a:r>
            <a:r>
              <a:rPr lang="en-US" dirty="0"/>
              <a:t> </a:t>
            </a:r>
          </a:p>
          <a:p>
            <a:r>
              <a:rPr lang="en-US" dirty="0"/>
              <a:t>2: Semantics of Classes - </a:t>
            </a:r>
            <a:r>
              <a:rPr lang="en-US" dirty="0" err="1"/>
              <a:t>WMC</a:t>
            </a:r>
            <a:r>
              <a:rPr lang="en-US" dirty="0"/>
              <a:t>, RFC, LCOM </a:t>
            </a:r>
          </a:p>
          <a:p>
            <a:r>
              <a:rPr lang="en-US" dirty="0"/>
              <a:t>3: Relationships between classes - RFC, CBO</a:t>
            </a:r>
          </a:p>
          <a:p>
            <a:endParaRPr lang="en-US" dirty="0"/>
          </a:p>
        </p:txBody>
      </p:sp>
    </p:spTree>
    <p:extLst>
      <p:ext uri="{BB962C8B-B14F-4D97-AF65-F5344CB8AC3E}">
        <p14:creationId xmlns:p14="http://schemas.microsoft.com/office/powerpoint/2010/main" val="316179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634F7-172D-4E20-AA22-8B1ED94E8B93}"/>
              </a:ext>
            </a:extLst>
          </p:cNvPr>
          <p:cNvSpPr>
            <a:spLocks noGrp="1"/>
          </p:cNvSpPr>
          <p:nvPr>
            <p:ph type="title"/>
          </p:nvPr>
        </p:nvSpPr>
        <p:spPr/>
        <p:txBody>
          <a:bodyPr>
            <a:normAutofit fontScale="90000"/>
          </a:bodyPr>
          <a:lstStyle/>
          <a:p>
            <a:r>
              <a:rPr lang="en-US" dirty="0"/>
              <a:t>Mean and Standard deviation analysis for Apache test</a:t>
            </a:r>
            <a:br>
              <a:rPr lang="en-US" dirty="0"/>
            </a:br>
            <a:r>
              <a:rPr lang="en-US" dirty="0"/>
              <a:t>(2)</a:t>
            </a:r>
          </a:p>
        </p:txBody>
      </p:sp>
      <p:sp>
        <p:nvSpPr>
          <p:cNvPr id="3" name="Content Placeholder 2">
            <a:extLst>
              <a:ext uri="{FF2B5EF4-FFF2-40B4-BE49-F238E27FC236}">
                <a16:creationId xmlns:a16="http://schemas.microsoft.com/office/drawing/2014/main" id="{41A35486-98CD-40DC-BFEE-04DB26BDBF77}"/>
              </a:ext>
            </a:extLst>
          </p:cNvPr>
          <p:cNvSpPr>
            <a:spLocks noGrp="1"/>
          </p:cNvSpPr>
          <p:nvPr>
            <p:ph idx="1"/>
          </p:nvPr>
        </p:nvSpPr>
        <p:spPr/>
        <p:txBody>
          <a:bodyPr>
            <a:normAutofit/>
          </a:bodyPr>
          <a:lstStyle/>
          <a:p>
            <a:r>
              <a:rPr lang="en-US" dirty="0"/>
              <a:t>The classes identification is good, and the complexity is normal.</a:t>
            </a:r>
          </a:p>
          <a:p>
            <a:r>
              <a:rPr lang="en-US" dirty="0"/>
              <a:t>The classes Semantics is not bad, but the RFC is a little high.</a:t>
            </a:r>
          </a:p>
          <a:p>
            <a:r>
              <a:rPr lang="en-US" dirty="0"/>
              <a:t>Although the RFC is high, since the CBO is very low the relationship between classes still is good. </a:t>
            </a:r>
          </a:p>
        </p:txBody>
      </p:sp>
    </p:spTree>
    <p:extLst>
      <p:ext uri="{BB962C8B-B14F-4D97-AF65-F5344CB8AC3E}">
        <p14:creationId xmlns:p14="http://schemas.microsoft.com/office/powerpoint/2010/main" val="3030233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E9F22-C2BB-4FF9-ADF1-59A0C0C372B0}"/>
              </a:ext>
            </a:extLst>
          </p:cNvPr>
          <p:cNvSpPr>
            <a:spLocks noGrp="1"/>
          </p:cNvSpPr>
          <p:nvPr>
            <p:ph type="title"/>
          </p:nvPr>
        </p:nvSpPr>
        <p:spPr/>
        <p:txBody>
          <a:bodyPr>
            <a:normAutofit fontScale="90000"/>
          </a:bodyPr>
          <a:lstStyle/>
          <a:p>
            <a:r>
              <a:rPr lang="en-US" dirty="0"/>
              <a:t>Mean and Standard deviation analysis for Free chart</a:t>
            </a:r>
            <a:br>
              <a:rPr lang="en-US" dirty="0"/>
            </a:br>
            <a:r>
              <a:rPr lang="en-US" dirty="0"/>
              <a:t>(0)</a:t>
            </a:r>
          </a:p>
        </p:txBody>
      </p:sp>
      <p:pic>
        <p:nvPicPr>
          <p:cNvPr id="8" name="Content Placeholder 7">
            <a:extLst>
              <a:ext uri="{FF2B5EF4-FFF2-40B4-BE49-F238E27FC236}">
                <a16:creationId xmlns:a16="http://schemas.microsoft.com/office/drawing/2014/main" id="{C72C3744-C6E5-4035-AE19-7138CCAA2BC0}"/>
              </a:ext>
            </a:extLst>
          </p:cNvPr>
          <p:cNvPicPr>
            <a:picLocks noGrp="1" noChangeAspect="1"/>
          </p:cNvPicPr>
          <p:nvPr>
            <p:ph idx="1"/>
          </p:nvPr>
        </p:nvPicPr>
        <p:blipFill>
          <a:blip r:embed="rId2"/>
          <a:stretch>
            <a:fillRect/>
          </a:stretch>
        </p:blipFill>
        <p:spPr>
          <a:xfrm>
            <a:off x="2066494" y="2166425"/>
            <a:ext cx="8315462" cy="43140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65431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4015A-6926-4EC1-AA86-9536EA423E0A}"/>
              </a:ext>
            </a:extLst>
          </p:cNvPr>
          <p:cNvSpPr>
            <a:spLocks noGrp="1"/>
          </p:cNvSpPr>
          <p:nvPr>
            <p:ph type="title"/>
          </p:nvPr>
        </p:nvSpPr>
        <p:spPr/>
        <p:txBody>
          <a:bodyPr>
            <a:normAutofit fontScale="90000"/>
          </a:bodyPr>
          <a:lstStyle/>
          <a:p>
            <a:r>
              <a:rPr lang="en-US" dirty="0"/>
              <a:t>Mean and Standard deviation analysis for Free chart</a:t>
            </a:r>
            <a:br>
              <a:rPr lang="en-US" dirty="0"/>
            </a:br>
            <a:r>
              <a:rPr lang="en-US" dirty="0"/>
              <a:t>(1)</a:t>
            </a:r>
          </a:p>
        </p:txBody>
      </p:sp>
      <p:sp>
        <p:nvSpPr>
          <p:cNvPr id="3" name="Content Placeholder 2">
            <a:extLst>
              <a:ext uri="{FF2B5EF4-FFF2-40B4-BE49-F238E27FC236}">
                <a16:creationId xmlns:a16="http://schemas.microsoft.com/office/drawing/2014/main" id="{5EA392C5-7F1F-49EC-8C17-33A72138BFD6}"/>
              </a:ext>
            </a:extLst>
          </p:cNvPr>
          <p:cNvSpPr>
            <a:spLocks noGrp="1"/>
          </p:cNvSpPr>
          <p:nvPr>
            <p:ph idx="1"/>
          </p:nvPr>
        </p:nvSpPr>
        <p:spPr/>
        <p:txBody>
          <a:bodyPr/>
          <a:lstStyle/>
          <a:p>
            <a:r>
              <a:rPr lang="en-US" dirty="0"/>
              <a:t>According to the plots:</a:t>
            </a:r>
          </a:p>
          <a:p>
            <a:r>
              <a:rPr lang="en-US" dirty="0" err="1"/>
              <a:t>LOCM</a:t>
            </a:r>
            <a:r>
              <a:rPr lang="en-US" dirty="0"/>
              <a:t> has high standard deviation and some of the classes have too low LCOM. As a result, the overall cohesion is not satisfying.</a:t>
            </a:r>
          </a:p>
          <a:p>
            <a:r>
              <a:rPr lang="en-US" dirty="0"/>
              <a:t>The coupling between classes is very good.</a:t>
            </a:r>
          </a:p>
          <a:p>
            <a:r>
              <a:rPr lang="en-US" dirty="0"/>
              <a:t>The RFC is low with respect to the total number of the classes. Therefore, the response sets  of the classes are good.</a:t>
            </a:r>
          </a:p>
          <a:p>
            <a:endParaRPr lang="en-US" dirty="0"/>
          </a:p>
          <a:p>
            <a:endParaRPr lang="en-US" dirty="0"/>
          </a:p>
        </p:txBody>
      </p:sp>
    </p:spTree>
    <p:extLst>
      <p:ext uri="{BB962C8B-B14F-4D97-AF65-F5344CB8AC3E}">
        <p14:creationId xmlns:p14="http://schemas.microsoft.com/office/powerpoint/2010/main" val="2575820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87DF1-9414-4D21-AE57-82175F98AE7B}"/>
              </a:ext>
            </a:extLst>
          </p:cNvPr>
          <p:cNvSpPr>
            <a:spLocks noGrp="1"/>
          </p:cNvSpPr>
          <p:nvPr>
            <p:ph type="title"/>
          </p:nvPr>
        </p:nvSpPr>
        <p:spPr/>
        <p:txBody>
          <a:bodyPr>
            <a:normAutofit fontScale="90000"/>
          </a:bodyPr>
          <a:lstStyle/>
          <a:p>
            <a:r>
              <a:rPr lang="en-US" dirty="0"/>
              <a:t>Mean and Standard deviation analysis for Free chart class at test</a:t>
            </a:r>
            <a:br>
              <a:rPr lang="en-US" dirty="0"/>
            </a:br>
            <a:r>
              <a:rPr lang="en-US" dirty="0"/>
              <a:t>(0)</a:t>
            </a:r>
          </a:p>
        </p:txBody>
      </p:sp>
      <p:pic>
        <p:nvPicPr>
          <p:cNvPr id="8" name="Content Placeholder 7" descr="Chart, line chart&#10;&#10;Description automatically generated">
            <a:extLst>
              <a:ext uri="{FF2B5EF4-FFF2-40B4-BE49-F238E27FC236}">
                <a16:creationId xmlns:a16="http://schemas.microsoft.com/office/drawing/2014/main" id="{C41FC8FB-8A2A-4545-820A-009D09ED0911}"/>
              </a:ext>
            </a:extLst>
          </p:cNvPr>
          <p:cNvPicPr>
            <a:picLocks noGrp="1" noChangeAspect="1"/>
          </p:cNvPicPr>
          <p:nvPr>
            <p:ph idx="1"/>
          </p:nvPr>
        </p:nvPicPr>
        <p:blipFill>
          <a:blip r:embed="rId2"/>
          <a:stretch>
            <a:fillRect/>
          </a:stretch>
        </p:blipFill>
        <p:spPr>
          <a:xfrm>
            <a:off x="2143125" y="2324099"/>
            <a:ext cx="7268908" cy="40649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54015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320E1-F56D-484C-AC24-64AAF3B65311}"/>
              </a:ext>
            </a:extLst>
          </p:cNvPr>
          <p:cNvSpPr>
            <a:spLocks noGrp="1"/>
          </p:cNvSpPr>
          <p:nvPr>
            <p:ph type="title"/>
          </p:nvPr>
        </p:nvSpPr>
        <p:spPr/>
        <p:txBody>
          <a:bodyPr>
            <a:normAutofit fontScale="90000"/>
          </a:bodyPr>
          <a:lstStyle/>
          <a:p>
            <a:r>
              <a:rPr lang="en-US" dirty="0"/>
              <a:t>Mean and Standard deviation analysis for Free chart test</a:t>
            </a:r>
            <a:br>
              <a:rPr lang="en-US" dirty="0"/>
            </a:br>
            <a:r>
              <a:rPr lang="en-US" dirty="0"/>
              <a:t>(1)</a:t>
            </a:r>
          </a:p>
        </p:txBody>
      </p:sp>
      <p:sp>
        <p:nvSpPr>
          <p:cNvPr id="3" name="Content Placeholder 2">
            <a:extLst>
              <a:ext uri="{FF2B5EF4-FFF2-40B4-BE49-F238E27FC236}">
                <a16:creationId xmlns:a16="http://schemas.microsoft.com/office/drawing/2014/main" id="{8ECE735A-BB64-4692-AC03-C699390A1B4F}"/>
              </a:ext>
            </a:extLst>
          </p:cNvPr>
          <p:cNvSpPr>
            <a:spLocks noGrp="1"/>
          </p:cNvSpPr>
          <p:nvPr>
            <p:ph idx="1"/>
          </p:nvPr>
        </p:nvSpPr>
        <p:spPr/>
        <p:txBody>
          <a:bodyPr/>
          <a:lstStyle/>
          <a:p>
            <a:r>
              <a:rPr lang="en-US" dirty="0"/>
              <a:t>LCOM standard deviation is too high. So, Cohesion is not good. </a:t>
            </a:r>
          </a:p>
          <a:p>
            <a:r>
              <a:rPr lang="en-US" dirty="0"/>
              <a:t>CBO, FO and DIT are very low and have low standard deviation. Therefore, the class couplings are very good.</a:t>
            </a:r>
          </a:p>
          <a:p>
            <a:r>
              <a:rPr lang="en-US" dirty="0"/>
              <a:t>RFC is high but has sight standard deviation. So, class method relation is high, and there will be lots of internal class method calls which is not good.</a:t>
            </a:r>
          </a:p>
        </p:txBody>
      </p:sp>
    </p:spTree>
    <p:extLst>
      <p:ext uri="{BB962C8B-B14F-4D97-AF65-F5344CB8AC3E}">
        <p14:creationId xmlns:p14="http://schemas.microsoft.com/office/powerpoint/2010/main" val="3823950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AEE91-3404-4196-9232-646AD4F083EA}"/>
              </a:ext>
            </a:extLst>
          </p:cNvPr>
          <p:cNvSpPr>
            <a:spLocks noGrp="1"/>
          </p:cNvSpPr>
          <p:nvPr>
            <p:ph type="title"/>
          </p:nvPr>
        </p:nvSpPr>
        <p:spPr/>
        <p:txBody>
          <a:bodyPr>
            <a:normAutofit/>
          </a:bodyPr>
          <a:lstStyle/>
          <a:p>
            <a:r>
              <a:rPr lang="en-US" dirty="0"/>
              <a:t>Correlation analysis for Apache</a:t>
            </a:r>
          </a:p>
        </p:txBody>
      </p:sp>
      <p:pic>
        <p:nvPicPr>
          <p:cNvPr id="5" name="Content Placeholder 4" descr="Chart, line chart&#10;&#10;Description automatically generated">
            <a:extLst>
              <a:ext uri="{FF2B5EF4-FFF2-40B4-BE49-F238E27FC236}">
                <a16:creationId xmlns:a16="http://schemas.microsoft.com/office/drawing/2014/main" id="{96B2B8D7-51CA-4866-8D1D-C15CBE19AB24}"/>
              </a:ext>
            </a:extLst>
          </p:cNvPr>
          <p:cNvPicPr>
            <a:picLocks noGrp="1" noChangeAspect="1"/>
          </p:cNvPicPr>
          <p:nvPr>
            <p:ph idx="1"/>
          </p:nvPr>
        </p:nvPicPr>
        <p:blipFill>
          <a:blip r:embed="rId2"/>
          <a:stretch>
            <a:fillRect/>
          </a:stretch>
        </p:blipFill>
        <p:spPr>
          <a:xfrm>
            <a:off x="745587" y="1866900"/>
            <a:ext cx="10353675" cy="2036078"/>
          </a:xfrm>
        </p:spPr>
      </p:pic>
      <p:pic>
        <p:nvPicPr>
          <p:cNvPr id="7" name="Picture 6" descr="Chart, line chart&#10;&#10;Description automatically generated">
            <a:extLst>
              <a:ext uri="{FF2B5EF4-FFF2-40B4-BE49-F238E27FC236}">
                <a16:creationId xmlns:a16="http://schemas.microsoft.com/office/drawing/2014/main" id="{EC4A9F09-A60C-46EA-BDAB-0722870BC802}"/>
              </a:ext>
            </a:extLst>
          </p:cNvPr>
          <p:cNvPicPr>
            <a:picLocks noChangeAspect="1"/>
          </p:cNvPicPr>
          <p:nvPr/>
        </p:nvPicPr>
        <p:blipFill>
          <a:blip r:embed="rId3"/>
          <a:stretch>
            <a:fillRect/>
          </a:stretch>
        </p:blipFill>
        <p:spPr>
          <a:xfrm>
            <a:off x="432826" y="4171950"/>
            <a:ext cx="11315700" cy="2076450"/>
          </a:xfrm>
          <a:prstGeom prst="rect">
            <a:avLst/>
          </a:prstGeom>
        </p:spPr>
      </p:pic>
    </p:spTree>
    <p:extLst>
      <p:ext uri="{BB962C8B-B14F-4D97-AF65-F5344CB8AC3E}">
        <p14:creationId xmlns:p14="http://schemas.microsoft.com/office/powerpoint/2010/main" val="1476637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C1558-396D-4DE3-A3AB-C2920E92A26E}"/>
              </a:ext>
            </a:extLst>
          </p:cNvPr>
          <p:cNvSpPr>
            <a:spLocks noGrp="1"/>
          </p:cNvSpPr>
          <p:nvPr>
            <p:ph type="title"/>
          </p:nvPr>
        </p:nvSpPr>
        <p:spPr/>
        <p:txBody>
          <a:bodyPr/>
          <a:lstStyle/>
          <a:p>
            <a:r>
              <a:rPr lang="en-US" dirty="0"/>
              <a:t>Correlation analysis for Apache</a:t>
            </a:r>
          </a:p>
        </p:txBody>
      </p:sp>
      <p:sp>
        <p:nvSpPr>
          <p:cNvPr id="3" name="Content Placeholder 2">
            <a:extLst>
              <a:ext uri="{FF2B5EF4-FFF2-40B4-BE49-F238E27FC236}">
                <a16:creationId xmlns:a16="http://schemas.microsoft.com/office/drawing/2014/main" id="{EF7CD4C1-0333-4E80-A1D4-0AC249CE373F}"/>
              </a:ext>
            </a:extLst>
          </p:cNvPr>
          <p:cNvSpPr>
            <a:spLocks noGrp="1"/>
          </p:cNvSpPr>
          <p:nvPr>
            <p:ph idx="1"/>
          </p:nvPr>
        </p:nvSpPr>
        <p:spPr/>
        <p:txBody>
          <a:bodyPr/>
          <a:lstStyle/>
          <a:p>
            <a:r>
              <a:rPr lang="en-US" dirty="0"/>
              <a:t>According to the plots:</a:t>
            </a:r>
          </a:p>
          <a:p>
            <a:r>
              <a:rPr lang="en-US" dirty="0" err="1"/>
              <a:t>TLOC</a:t>
            </a:r>
            <a:r>
              <a:rPr lang="en-US" dirty="0"/>
              <a:t> has 0.6 correlation with HT Effort.</a:t>
            </a:r>
          </a:p>
          <a:p>
            <a:r>
              <a:rPr lang="en-US" dirty="0"/>
              <a:t>LOC, </a:t>
            </a:r>
            <a:r>
              <a:rPr lang="en-US" dirty="0" err="1"/>
              <a:t>NOO</a:t>
            </a:r>
            <a:r>
              <a:rPr lang="en-US" dirty="0"/>
              <a:t> and </a:t>
            </a:r>
            <a:r>
              <a:rPr lang="en-US" dirty="0" err="1"/>
              <a:t>WMPC</a:t>
            </a:r>
            <a:r>
              <a:rPr lang="en-US" dirty="0"/>
              <a:t> have around 0.4 correlation with HT Effort.</a:t>
            </a:r>
          </a:p>
          <a:p>
            <a:r>
              <a:rPr lang="en-US" dirty="0"/>
              <a:t>There is no way to predict Effort without class log at tests.</a:t>
            </a:r>
          </a:p>
          <a:p>
            <a:r>
              <a:rPr lang="en-US" dirty="0"/>
              <a:t>Probably LOC, </a:t>
            </a:r>
            <a:r>
              <a:rPr lang="en-US" dirty="0" err="1"/>
              <a:t>NOO</a:t>
            </a:r>
            <a:r>
              <a:rPr lang="en-US" dirty="0"/>
              <a:t> and </a:t>
            </a:r>
            <a:r>
              <a:rPr lang="en-US" dirty="0" err="1"/>
              <a:t>WMPC</a:t>
            </a:r>
            <a:r>
              <a:rPr lang="en-US" dirty="0"/>
              <a:t> are best candidate to use univariable </a:t>
            </a:r>
            <a:r>
              <a:rPr lang="en-US" dirty="0" err="1"/>
              <a:t>logestic</a:t>
            </a:r>
            <a:r>
              <a:rPr lang="en-US" dirty="0"/>
              <a:t> regression. </a:t>
            </a:r>
          </a:p>
          <a:p>
            <a:endParaRPr lang="en-US" dirty="0"/>
          </a:p>
          <a:p>
            <a:endParaRPr lang="en-US" dirty="0"/>
          </a:p>
        </p:txBody>
      </p:sp>
    </p:spTree>
    <p:extLst>
      <p:ext uri="{BB962C8B-B14F-4D97-AF65-F5344CB8AC3E}">
        <p14:creationId xmlns:p14="http://schemas.microsoft.com/office/powerpoint/2010/main" val="24054015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E931B-E24F-4DFD-AFFF-A3F157C28146}"/>
              </a:ext>
            </a:extLst>
          </p:cNvPr>
          <p:cNvSpPr>
            <a:spLocks noGrp="1"/>
          </p:cNvSpPr>
          <p:nvPr>
            <p:ph type="title"/>
          </p:nvPr>
        </p:nvSpPr>
        <p:spPr/>
        <p:txBody>
          <a:bodyPr/>
          <a:lstStyle/>
          <a:p>
            <a:r>
              <a:rPr lang="en-US" dirty="0"/>
              <a:t>Correlation analysis for Free chart</a:t>
            </a:r>
          </a:p>
        </p:txBody>
      </p:sp>
      <p:pic>
        <p:nvPicPr>
          <p:cNvPr id="5" name="Content Placeholder 4" descr="Chart, line chart&#10;&#10;Description automatically generated">
            <a:extLst>
              <a:ext uri="{FF2B5EF4-FFF2-40B4-BE49-F238E27FC236}">
                <a16:creationId xmlns:a16="http://schemas.microsoft.com/office/drawing/2014/main" id="{251E916E-6B15-435A-9E9F-71FC2C3FD5B8}"/>
              </a:ext>
            </a:extLst>
          </p:cNvPr>
          <p:cNvPicPr>
            <a:picLocks noGrp="1" noChangeAspect="1"/>
          </p:cNvPicPr>
          <p:nvPr>
            <p:ph idx="1"/>
          </p:nvPr>
        </p:nvPicPr>
        <p:blipFill>
          <a:blip r:embed="rId2"/>
          <a:stretch>
            <a:fillRect/>
          </a:stretch>
        </p:blipFill>
        <p:spPr>
          <a:xfrm>
            <a:off x="818015" y="1866900"/>
            <a:ext cx="10353675" cy="2084691"/>
          </a:xfrm>
        </p:spPr>
      </p:pic>
      <p:pic>
        <p:nvPicPr>
          <p:cNvPr id="7" name="Picture 6">
            <a:extLst>
              <a:ext uri="{FF2B5EF4-FFF2-40B4-BE49-F238E27FC236}">
                <a16:creationId xmlns:a16="http://schemas.microsoft.com/office/drawing/2014/main" id="{A6075A35-3B79-4B07-B70F-B4CE2BE35799}"/>
              </a:ext>
            </a:extLst>
          </p:cNvPr>
          <p:cNvPicPr>
            <a:picLocks noChangeAspect="1"/>
          </p:cNvPicPr>
          <p:nvPr/>
        </p:nvPicPr>
        <p:blipFill>
          <a:blip r:embed="rId3"/>
          <a:srcRect/>
          <a:stretch/>
        </p:blipFill>
        <p:spPr>
          <a:xfrm>
            <a:off x="862787" y="4314825"/>
            <a:ext cx="10264131" cy="1933575"/>
          </a:xfrm>
          <a:prstGeom prst="rect">
            <a:avLst/>
          </a:prstGeom>
        </p:spPr>
      </p:pic>
    </p:spTree>
    <p:extLst>
      <p:ext uri="{BB962C8B-B14F-4D97-AF65-F5344CB8AC3E}">
        <p14:creationId xmlns:p14="http://schemas.microsoft.com/office/powerpoint/2010/main" val="3788179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C915C-B98C-499B-8EB0-37AE4596947F}"/>
              </a:ext>
            </a:extLst>
          </p:cNvPr>
          <p:cNvSpPr>
            <a:spLocks noGrp="1"/>
          </p:cNvSpPr>
          <p:nvPr>
            <p:ph type="title"/>
          </p:nvPr>
        </p:nvSpPr>
        <p:spPr/>
        <p:txBody>
          <a:bodyPr/>
          <a:lstStyle/>
          <a:p>
            <a:r>
              <a:rPr lang="en-US" dirty="0"/>
              <a:t>Preparation </a:t>
            </a:r>
          </a:p>
        </p:txBody>
      </p:sp>
      <p:sp>
        <p:nvSpPr>
          <p:cNvPr id="3" name="Content Placeholder 2">
            <a:extLst>
              <a:ext uri="{FF2B5EF4-FFF2-40B4-BE49-F238E27FC236}">
                <a16:creationId xmlns:a16="http://schemas.microsoft.com/office/drawing/2014/main" id="{AC222E11-7942-46E9-9156-5407E3F2161F}"/>
              </a:ext>
            </a:extLst>
          </p:cNvPr>
          <p:cNvSpPr>
            <a:spLocks noGrp="1"/>
          </p:cNvSpPr>
          <p:nvPr>
            <p:ph idx="1"/>
          </p:nvPr>
        </p:nvSpPr>
        <p:spPr/>
        <p:txBody>
          <a:bodyPr>
            <a:normAutofit fontScale="77500" lnSpcReduction="20000"/>
          </a:bodyPr>
          <a:lstStyle/>
          <a:p>
            <a:r>
              <a:rPr lang="en-US" dirty="0"/>
              <a:t>We separated the class log and class log at test for Apache and free chart</a:t>
            </a:r>
          </a:p>
          <a:p>
            <a:r>
              <a:rPr lang="en-US" dirty="0"/>
              <a:t>We concatenated ‘HT Effort’ column along with class test logs for Apache and Free chart</a:t>
            </a:r>
          </a:p>
          <a:p>
            <a:r>
              <a:rPr lang="en-US" dirty="0"/>
              <a:t>Therefore, we have 4 excel sheets as follows:</a:t>
            </a:r>
          </a:p>
          <a:p>
            <a:r>
              <a:rPr lang="en-US" dirty="0"/>
              <a:t>1: Apache class </a:t>
            </a:r>
            <a:r>
              <a:rPr lang="en-US" dirty="0" err="1"/>
              <a:t>logs.xlsx</a:t>
            </a:r>
            <a:endParaRPr lang="en-US" dirty="0"/>
          </a:p>
          <a:p>
            <a:r>
              <a:rPr lang="en-US" dirty="0"/>
              <a:t>2: Apache class logs at </a:t>
            </a:r>
            <a:r>
              <a:rPr lang="en-US" dirty="0" err="1"/>
              <a:t>test.xlsx</a:t>
            </a:r>
            <a:endParaRPr lang="en-US" dirty="0"/>
          </a:p>
          <a:p>
            <a:r>
              <a:rPr lang="en-US" dirty="0"/>
              <a:t>3: Free chart  class logs at </a:t>
            </a:r>
            <a:r>
              <a:rPr lang="en-US" dirty="0" err="1"/>
              <a:t>test.xlsx</a:t>
            </a:r>
            <a:endParaRPr lang="en-US" dirty="0"/>
          </a:p>
          <a:p>
            <a:r>
              <a:rPr lang="en-US" dirty="0"/>
              <a:t>4: Free chart class </a:t>
            </a:r>
            <a:r>
              <a:rPr lang="en-US" dirty="0" err="1"/>
              <a:t>logs.xlsx</a:t>
            </a:r>
            <a:endParaRPr lang="en-US" dirty="0"/>
          </a:p>
          <a:p>
            <a:r>
              <a:rPr lang="en-US" dirty="0"/>
              <a:t>Then, we read the data (excel sheets) with Pandas (a python framework).</a:t>
            </a:r>
          </a:p>
          <a:p>
            <a:r>
              <a:rPr lang="en-US" dirty="0"/>
              <a:t>Next step we use ‘</a:t>
            </a:r>
            <a:r>
              <a:rPr lang="en-US" dirty="0" err="1"/>
              <a:t>dropna</a:t>
            </a:r>
            <a:r>
              <a:rPr lang="en-US" dirty="0"/>
              <a:t>’ method to remove Nan data cells.</a:t>
            </a:r>
          </a:p>
          <a:p>
            <a:endParaRPr lang="en-US" dirty="0"/>
          </a:p>
        </p:txBody>
      </p:sp>
    </p:spTree>
    <p:extLst>
      <p:ext uri="{BB962C8B-B14F-4D97-AF65-F5344CB8AC3E}">
        <p14:creationId xmlns:p14="http://schemas.microsoft.com/office/powerpoint/2010/main" val="10600101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78BB6-7A41-4881-B943-21CCD1B93031}"/>
              </a:ext>
            </a:extLst>
          </p:cNvPr>
          <p:cNvSpPr>
            <a:spLocks noGrp="1"/>
          </p:cNvSpPr>
          <p:nvPr>
            <p:ph type="title"/>
          </p:nvPr>
        </p:nvSpPr>
        <p:spPr/>
        <p:txBody>
          <a:bodyPr/>
          <a:lstStyle/>
          <a:p>
            <a:r>
              <a:rPr lang="en-US" dirty="0"/>
              <a:t>Correlation analysis for Free chart</a:t>
            </a:r>
          </a:p>
        </p:txBody>
      </p:sp>
      <p:sp>
        <p:nvSpPr>
          <p:cNvPr id="4" name="Content Placeholder 3">
            <a:extLst>
              <a:ext uri="{FF2B5EF4-FFF2-40B4-BE49-F238E27FC236}">
                <a16:creationId xmlns:a16="http://schemas.microsoft.com/office/drawing/2014/main" id="{CB42FC10-2FCE-49EE-8473-3C9807A686B7}"/>
              </a:ext>
            </a:extLst>
          </p:cNvPr>
          <p:cNvSpPr>
            <a:spLocks noGrp="1"/>
          </p:cNvSpPr>
          <p:nvPr>
            <p:ph idx="1"/>
          </p:nvPr>
        </p:nvSpPr>
        <p:spPr/>
        <p:txBody>
          <a:bodyPr/>
          <a:lstStyle/>
          <a:p>
            <a:r>
              <a:rPr lang="en-US" dirty="0"/>
              <a:t>There is a significant correlation between LCOM, LOC, </a:t>
            </a:r>
            <a:r>
              <a:rPr lang="en-US" dirty="0" err="1"/>
              <a:t>NOO</a:t>
            </a:r>
            <a:r>
              <a:rPr lang="en-US" dirty="0"/>
              <a:t>, </a:t>
            </a:r>
            <a:r>
              <a:rPr lang="en-US" dirty="0" err="1"/>
              <a:t>WMPC</a:t>
            </a:r>
            <a:endParaRPr lang="en-US" dirty="0"/>
          </a:p>
          <a:p>
            <a:r>
              <a:rPr lang="en-US" dirty="0"/>
              <a:t>There is 0.4 correlation between </a:t>
            </a:r>
            <a:r>
              <a:rPr lang="en-US" dirty="0" err="1"/>
              <a:t>Ht</a:t>
            </a:r>
            <a:r>
              <a:rPr lang="en-US" dirty="0"/>
              <a:t> Effort and LOC, NOA, </a:t>
            </a:r>
            <a:r>
              <a:rPr lang="en-US" dirty="0" err="1"/>
              <a:t>NOO</a:t>
            </a:r>
            <a:r>
              <a:rPr lang="en-US" dirty="0"/>
              <a:t>.</a:t>
            </a:r>
          </a:p>
          <a:p>
            <a:r>
              <a:rPr lang="en-US" dirty="0"/>
              <a:t>There is 0.6 correlation between </a:t>
            </a:r>
            <a:r>
              <a:rPr lang="en-US" dirty="0" err="1"/>
              <a:t>Ht</a:t>
            </a:r>
            <a:r>
              <a:rPr lang="en-US" dirty="0"/>
              <a:t> Effort and </a:t>
            </a:r>
            <a:r>
              <a:rPr lang="en-US" dirty="0" err="1"/>
              <a:t>TINVOK</a:t>
            </a:r>
            <a:r>
              <a:rPr lang="en-US" dirty="0"/>
              <a:t>, </a:t>
            </a:r>
            <a:r>
              <a:rPr lang="en-US" dirty="0" err="1"/>
              <a:t>TNofNewData</a:t>
            </a:r>
            <a:r>
              <a:rPr lang="en-US" dirty="0"/>
              <a:t> and Assert .</a:t>
            </a:r>
          </a:p>
          <a:p>
            <a:endParaRPr lang="en-US" dirty="0"/>
          </a:p>
          <a:p>
            <a:endParaRPr lang="en-US" dirty="0"/>
          </a:p>
        </p:txBody>
      </p:sp>
    </p:spTree>
    <p:extLst>
      <p:ext uri="{BB962C8B-B14F-4D97-AF65-F5344CB8AC3E}">
        <p14:creationId xmlns:p14="http://schemas.microsoft.com/office/powerpoint/2010/main" val="36457998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69B91C-295E-4091-AF47-6CA0C0C53D96}"/>
              </a:ext>
            </a:extLst>
          </p:cNvPr>
          <p:cNvSpPr>
            <a:spLocks noGrp="1"/>
          </p:cNvSpPr>
          <p:nvPr>
            <p:ph type="title"/>
          </p:nvPr>
        </p:nvSpPr>
        <p:spPr>
          <a:xfrm>
            <a:off x="913796" y="643465"/>
            <a:ext cx="3382638" cy="1370605"/>
          </a:xfrm>
        </p:spPr>
        <p:txBody>
          <a:bodyPr>
            <a:normAutofit/>
          </a:bodyPr>
          <a:lstStyle/>
          <a:p>
            <a:pPr algn="l"/>
            <a:r>
              <a:rPr lang="en-US" sz="3000">
                <a:effectLst/>
              </a:rPr>
              <a:t>PCA for Free chart class logs at test</a:t>
            </a:r>
            <a:br>
              <a:rPr lang="en-US" sz="3000">
                <a:effectLst/>
              </a:rPr>
            </a:br>
            <a:endParaRPr lang="en-US" sz="3000"/>
          </a:p>
        </p:txBody>
      </p:sp>
      <p:sp>
        <p:nvSpPr>
          <p:cNvPr id="3" name="Content Placeholder 2">
            <a:extLst>
              <a:ext uri="{FF2B5EF4-FFF2-40B4-BE49-F238E27FC236}">
                <a16:creationId xmlns:a16="http://schemas.microsoft.com/office/drawing/2014/main" id="{58389AD0-3C46-4F07-A03E-AEADB43D06ED}"/>
              </a:ext>
            </a:extLst>
          </p:cNvPr>
          <p:cNvSpPr>
            <a:spLocks noGrp="1"/>
          </p:cNvSpPr>
          <p:nvPr>
            <p:ph idx="1"/>
          </p:nvPr>
        </p:nvSpPr>
        <p:spPr>
          <a:xfrm>
            <a:off x="913796" y="2247153"/>
            <a:ext cx="3358084" cy="3544046"/>
          </a:xfrm>
        </p:spPr>
        <p:txBody>
          <a:bodyPr>
            <a:normAutofit/>
          </a:bodyPr>
          <a:lstStyle/>
          <a:p>
            <a:r>
              <a:rPr lang="en-US" sz="1800" dirty="0"/>
              <a:t>Here is the result of PCA to predict the </a:t>
            </a:r>
            <a:r>
              <a:rPr lang="en-US" sz="1800" dirty="0" err="1"/>
              <a:t>Ht</a:t>
            </a:r>
            <a:r>
              <a:rPr lang="en-US" sz="1800" dirty="0"/>
              <a:t> Effort which tells us there are enough information contained in the metrics to predict the </a:t>
            </a:r>
            <a:r>
              <a:rPr lang="en-US" sz="1800" dirty="0" err="1"/>
              <a:t>Ht</a:t>
            </a:r>
            <a:r>
              <a:rPr lang="en-US" sz="1800" dirty="0"/>
              <a:t> Effort</a:t>
            </a:r>
          </a:p>
          <a:p>
            <a:endParaRPr lang="en-US" sz="1800" dirty="0"/>
          </a:p>
        </p:txBody>
      </p:sp>
      <p:pic>
        <p:nvPicPr>
          <p:cNvPr id="6" name="Content Placeholder 4" descr="Chart, scatter chart&#10;&#10;Description automatically generated">
            <a:extLst>
              <a:ext uri="{FF2B5EF4-FFF2-40B4-BE49-F238E27FC236}">
                <a16:creationId xmlns:a16="http://schemas.microsoft.com/office/drawing/2014/main" id="{96A26C85-74B7-4827-B4A9-6792C288E2DD}"/>
              </a:ext>
            </a:extLst>
          </p:cNvPr>
          <p:cNvPicPr>
            <a:picLocks noChangeAspect="1"/>
          </p:cNvPicPr>
          <p:nvPr/>
        </p:nvPicPr>
        <p:blipFill>
          <a:blip r:embed="rId3"/>
          <a:stretch>
            <a:fillRect/>
          </a:stretch>
        </p:blipFill>
        <p:spPr>
          <a:xfrm>
            <a:off x="5045834" y="855133"/>
            <a:ext cx="5096866" cy="5147733"/>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5379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F4C4C-5E24-4DAB-B63E-6AA5E237F37D}"/>
              </a:ext>
            </a:extLst>
          </p:cNvPr>
          <p:cNvSpPr>
            <a:spLocks noGrp="1"/>
          </p:cNvSpPr>
          <p:nvPr>
            <p:ph type="title"/>
          </p:nvPr>
        </p:nvSpPr>
        <p:spPr/>
        <p:txBody>
          <a:bodyPr>
            <a:normAutofit fontScale="90000"/>
          </a:bodyPr>
          <a:lstStyle/>
          <a:p>
            <a:r>
              <a:rPr lang="en-US" dirty="0">
                <a:effectLst/>
              </a:rPr>
              <a:t>Logistic regression</a:t>
            </a:r>
            <a:br>
              <a:rPr lang="en-US" dirty="0">
                <a:effectLst/>
              </a:rPr>
            </a:br>
            <a:endParaRPr lang="en-US" dirty="0"/>
          </a:p>
        </p:txBody>
      </p:sp>
      <p:sp>
        <p:nvSpPr>
          <p:cNvPr id="3" name="Content Placeholder 2">
            <a:extLst>
              <a:ext uri="{FF2B5EF4-FFF2-40B4-BE49-F238E27FC236}">
                <a16:creationId xmlns:a16="http://schemas.microsoft.com/office/drawing/2014/main" id="{66143BD7-5DA4-4897-93E1-B9601B216759}"/>
              </a:ext>
            </a:extLst>
          </p:cNvPr>
          <p:cNvSpPr>
            <a:spLocks noGrp="1"/>
          </p:cNvSpPr>
          <p:nvPr>
            <p:ph idx="1"/>
          </p:nvPr>
        </p:nvSpPr>
        <p:spPr/>
        <p:txBody>
          <a:bodyPr/>
          <a:lstStyle/>
          <a:p>
            <a:r>
              <a:rPr lang="en-US" dirty="0"/>
              <a:t>I applied the Uni variable logistic regression selectively on the highly correlated metrics with the HtEffort.  </a:t>
            </a:r>
          </a:p>
          <a:p>
            <a:r>
              <a:rPr lang="en-US" dirty="0"/>
              <a:t>I got </a:t>
            </a:r>
            <a:r>
              <a:rPr lang="en-US" dirty="0">
                <a:effectLst/>
              </a:rPr>
              <a:t>0.631578947368421 score for (</a:t>
            </a:r>
            <a:r>
              <a:rPr lang="en-US" dirty="0"/>
              <a:t>HtEffort and </a:t>
            </a:r>
            <a:r>
              <a:rPr lang="en-US" dirty="0" err="1"/>
              <a:t>NOO</a:t>
            </a:r>
            <a:r>
              <a:rPr lang="en-US" dirty="0">
                <a:effectLst/>
              </a:rPr>
              <a:t>)</a:t>
            </a:r>
          </a:p>
          <a:p>
            <a:r>
              <a:rPr lang="en-US" dirty="0"/>
              <a:t>I got </a:t>
            </a:r>
            <a:r>
              <a:rPr lang="en-US" dirty="0">
                <a:effectLst/>
              </a:rPr>
              <a:t>0.6153846153846154 score for (</a:t>
            </a:r>
            <a:r>
              <a:rPr lang="en-US" dirty="0"/>
              <a:t>HtEffort and FO</a:t>
            </a:r>
            <a:r>
              <a:rPr lang="en-US" dirty="0">
                <a:effectLst/>
              </a:rPr>
              <a:t>)</a:t>
            </a:r>
            <a:endParaRPr lang="en-US" dirty="0"/>
          </a:p>
          <a:p>
            <a:endParaRPr lang="en-US" dirty="0"/>
          </a:p>
        </p:txBody>
      </p:sp>
    </p:spTree>
    <p:extLst>
      <p:ext uri="{BB962C8B-B14F-4D97-AF65-F5344CB8AC3E}">
        <p14:creationId xmlns:p14="http://schemas.microsoft.com/office/powerpoint/2010/main" val="3709924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05552-74A6-4A49-AB3D-ED9295B43B4D}"/>
              </a:ext>
            </a:extLst>
          </p:cNvPr>
          <p:cNvSpPr>
            <a:spLocks noGrp="1"/>
          </p:cNvSpPr>
          <p:nvPr>
            <p:ph type="title"/>
          </p:nvPr>
        </p:nvSpPr>
        <p:spPr/>
        <p:txBody>
          <a:bodyPr>
            <a:normAutofit fontScale="90000"/>
          </a:bodyPr>
          <a:lstStyle/>
          <a:p>
            <a:r>
              <a:rPr lang="en-US" dirty="0">
                <a:effectLst/>
              </a:rPr>
              <a:t>Multi-variate logistic regression</a:t>
            </a:r>
            <a:br>
              <a:rPr lang="en-US" dirty="0">
                <a:effectLst/>
              </a:rPr>
            </a:br>
            <a:endParaRPr lang="en-US" dirty="0"/>
          </a:p>
        </p:txBody>
      </p:sp>
      <p:sp>
        <p:nvSpPr>
          <p:cNvPr id="3" name="Content Placeholder 2">
            <a:extLst>
              <a:ext uri="{FF2B5EF4-FFF2-40B4-BE49-F238E27FC236}">
                <a16:creationId xmlns:a16="http://schemas.microsoft.com/office/drawing/2014/main" id="{B66D0B8A-2965-498C-A425-3FB25A270E75}"/>
              </a:ext>
            </a:extLst>
          </p:cNvPr>
          <p:cNvSpPr>
            <a:spLocks noGrp="1"/>
          </p:cNvSpPr>
          <p:nvPr>
            <p:ph idx="1"/>
          </p:nvPr>
        </p:nvSpPr>
        <p:spPr/>
        <p:txBody>
          <a:bodyPr/>
          <a:lstStyle/>
          <a:p>
            <a:pPr marL="36900" indent="0">
              <a:buNone/>
            </a:pPr>
            <a:r>
              <a:rPr lang="en-US" dirty="0"/>
              <a:t>I got 0.75 prediction score to predict </a:t>
            </a:r>
            <a:r>
              <a:rPr lang="en-US" dirty="0" err="1"/>
              <a:t>Ht</a:t>
            </a:r>
            <a:r>
              <a:rPr lang="en-US" dirty="0"/>
              <a:t> effort via </a:t>
            </a:r>
            <a:r>
              <a:rPr lang="en-US" dirty="0">
                <a:effectLst/>
              </a:rPr>
              <a:t>Multi-variate logistic regression. Here is the confusion matrix:</a:t>
            </a:r>
          </a:p>
          <a:p>
            <a:pPr marL="36900" indent="0">
              <a:buNone/>
            </a:pPr>
            <a:endParaRPr lang="en-US" dirty="0"/>
          </a:p>
        </p:txBody>
      </p:sp>
      <p:pic>
        <p:nvPicPr>
          <p:cNvPr id="5" name="Picture 4" descr="Chart, treemap chart&#10;&#10;Description automatically generated">
            <a:extLst>
              <a:ext uri="{FF2B5EF4-FFF2-40B4-BE49-F238E27FC236}">
                <a16:creationId xmlns:a16="http://schemas.microsoft.com/office/drawing/2014/main" id="{0B5F52B5-4BD4-4E22-8F5D-BC8770AB8F7F}"/>
              </a:ext>
            </a:extLst>
          </p:cNvPr>
          <p:cNvPicPr>
            <a:picLocks noChangeAspect="1"/>
          </p:cNvPicPr>
          <p:nvPr/>
        </p:nvPicPr>
        <p:blipFill>
          <a:blip r:embed="rId2"/>
          <a:stretch>
            <a:fillRect/>
          </a:stretch>
        </p:blipFill>
        <p:spPr>
          <a:xfrm>
            <a:off x="3877432" y="2959767"/>
            <a:ext cx="3921029" cy="3898233"/>
          </a:xfrm>
          <a:prstGeom prst="rect">
            <a:avLst/>
          </a:prstGeom>
        </p:spPr>
      </p:pic>
    </p:spTree>
    <p:extLst>
      <p:ext uri="{BB962C8B-B14F-4D97-AF65-F5344CB8AC3E}">
        <p14:creationId xmlns:p14="http://schemas.microsoft.com/office/powerpoint/2010/main" val="1748712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5DF67-6145-4490-8C14-1B573BA84DF4}"/>
              </a:ext>
            </a:extLst>
          </p:cNvPr>
          <p:cNvSpPr>
            <a:spLocks noGrp="1"/>
          </p:cNvSpPr>
          <p:nvPr>
            <p:ph type="title"/>
          </p:nvPr>
        </p:nvSpPr>
        <p:spPr/>
        <p:txBody>
          <a:bodyPr/>
          <a:lstStyle/>
          <a:p>
            <a:r>
              <a:rPr lang="en-US" dirty="0"/>
              <a:t>Prepared Excel sheets preview</a:t>
            </a:r>
          </a:p>
        </p:txBody>
      </p:sp>
      <p:sp>
        <p:nvSpPr>
          <p:cNvPr id="3" name="Content Placeholder 2">
            <a:extLst>
              <a:ext uri="{FF2B5EF4-FFF2-40B4-BE49-F238E27FC236}">
                <a16:creationId xmlns:a16="http://schemas.microsoft.com/office/drawing/2014/main" id="{84D6DCA9-C234-4EFD-A414-FFE3C1683345}"/>
              </a:ext>
            </a:extLst>
          </p:cNvPr>
          <p:cNvSpPr>
            <a:spLocks noGrp="1"/>
          </p:cNvSpPr>
          <p:nvPr>
            <p:ph idx="1"/>
          </p:nvPr>
        </p:nvSpPr>
        <p:spPr/>
        <p:txBody>
          <a:bodyPr/>
          <a:lstStyle/>
          <a:p>
            <a:r>
              <a:rPr lang="en-US" dirty="0"/>
              <a:t>1: Apache class </a:t>
            </a:r>
            <a:r>
              <a:rPr lang="en-US" dirty="0" err="1"/>
              <a:t>logs.xlsx</a:t>
            </a:r>
            <a:endParaRPr lang="en-US" dirty="0"/>
          </a:p>
          <a:p>
            <a:endParaRPr lang="en-US" dirty="0"/>
          </a:p>
        </p:txBody>
      </p:sp>
      <p:pic>
        <p:nvPicPr>
          <p:cNvPr id="5" name="Picture 4">
            <a:extLst>
              <a:ext uri="{FF2B5EF4-FFF2-40B4-BE49-F238E27FC236}">
                <a16:creationId xmlns:a16="http://schemas.microsoft.com/office/drawing/2014/main" id="{98D30A67-4526-4654-8E0F-E56C0D998197}"/>
              </a:ext>
            </a:extLst>
          </p:cNvPr>
          <p:cNvPicPr>
            <a:picLocks noChangeAspect="1"/>
          </p:cNvPicPr>
          <p:nvPr/>
        </p:nvPicPr>
        <p:blipFill>
          <a:blip r:embed="rId2"/>
          <a:stretch>
            <a:fillRect/>
          </a:stretch>
        </p:blipFill>
        <p:spPr>
          <a:xfrm>
            <a:off x="1246537" y="2828282"/>
            <a:ext cx="9688277" cy="2743583"/>
          </a:xfrm>
          <a:prstGeom prst="rect">
            <a:avLst/>
          </a:prstGeom>
        </p:spPr>
      </p:pic>
    </p:spTree>
    <p:extLst>
      <p:ext uri="{BB962C8B-B14F-4D97-AF65-F5344CB8AC3E}">
        <p14:creationId xmlns:p14="http://schemas.microsoft.com/office/powerpoint/2010/main" val="1567487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4C9E4-89B9-4952-A6CB-B76C45402523}"/>
              </a:ext>
            </a:extLst>
          </p:cNvPr>
          <p:cNvSpPr>
            <a:spLocks noGrp="1"/>
          </p:cNvSpPr>
          <p:nvPr>
            <p:ph type="title"/>
          </p:nvPr>
        </p:nvSpPr>
        <p:spPr/>
        <p:txBody>
          <a:bodyPr/>
          <a:lstStyle/>
          <a:p>
            <a:r>
              <a:rPr lang="en-US" dirty="0"/>
              <a:t>Prepared Excel sheets preview</a:t>
            </a:r>
          </a:p>
        </p:txBody>
      </p:sp>
      <p:sp>
        <p:nvSpPr>
          <p:cNvPr id="3" name="Content Placeholder 2">
            <a:extLst>
              <a:ext uri="{FF2B5EF4-FFF2-40B4-BE49-F238E27FC236}">
                <a16:creationId xmlns:a16="http://schemas.microsoft.com/office/drawing/2014/main" id="{BEE77619-115B-4BFA-A9EF-562AD37D05EA}"/>
              </a:ext>
            </a:extLst>
          </p:cNvPr>
          <p:cNvSpPr>
            <a:spLocks noGrp="1"/>
          </p:cNvSpPr>
          <p:nvPr>
            <p:ph idx="1"/>
          </p:nvPr>
        </p:nvSpPr>
        <p:spPr/>
        <p:txBody>
          <a:bodyPr/>
          <a:lstStyle/>
          <a:p>
            <a:r>
              <a:rPr lang="en-US" dirty="0"/>
              <a:t>2: Apache class logs at </a:t>
            </a:r>
            <a:r>
              <a:rPr lang="en-US" dirty="0" err="1"/>
              <a:t>test.xlsx</a:t>
            </a:r>
            <a:endParaRPr lang="en-US" dirty="0"/>
          </a:p>
          <a:p>
            <a:endParaRPr lang="en-US" dirty="0"/>
          </a:p>
        </p:txBody>
      </p:sp>
      <p:pic>
        <p:nvPicPr>
          <p:cNvPr id="5" name="Picture 4" descr="A picture containing graphical user interface&#10;&#10;Description automatically generated">
            <a:extLst>
              <a:ext uri="{FF2B5EF4-FFF2-40B4-BE49-F238E27FC236}">
                <a16:creationId xmlns:a16="http://schemas.microsoft.com/office/drawing/2014/main" id="{473ABBC6-3276-40EA-892F-05F1252CFB16}"/>
              </a:ext>
            </a:extLst>
          </p:cNvPr>
          <p:cNvPicPr>
            <a:picLocks noChangeAspect="1"/>
          </p:cNvPicPr>
          <p:nvPr/>
        </p:nvPicPr>
        <p:blipFill>
          <a:blip r:embed="rId2"/>
          <a:stretch>
            <a:fillRect/>
          </a:stretch>
        </p:blipFill>
        <p:spPr>
          <a:xfrm>
            <a:off x="1307631" y="2788556"/>
            <a:ext cx="9959926" cy="3728666"/>
          </a:xfrm>
          <a:prstGeom prst="rect">
            <a:avLst/>
          </a:prstGeom>
        </p:spPr>
      </p:pic>
    </p:spTree>
    <p:extLst>
      <p:ext uri="{BB962C8B-B14F-4D97-AF65-F5344CB8AC3E}">
        <p14:creationId xmlns:p14="http://schemas.microsoft.com/office/powerpoint/2010/main" val="2106457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8BDDD-540C-4589-8C6F-7B0D5948F14F}"/>
              </a:ext>
            </a:extLst>
          </p:cNvPr>
          <p:cNvSpPr>
            <a:spLocks noGrp="1"/>
          </p:cNvSpPr>
          <p:nvPr>
            <p:ph type="title"/>
          </p:nvPr>
        </p:nvSpPr>
        <p:spPr/>
        <p:txBody>
          <a:bodyPr/>
          <a:lstStyle/>
          <a:p>
            <a:r>
              <a:rPr lang="en-US" dirty="0"/>
              <a:t>Prepared Excel sheets preview</a:t>
            </a:r>
          </a:p>
        </p:txBody>
      </p:sp>
      <p:sp>
        <p:nvSpPr>
          <p:cNvPr id="3" name="Content Placeholder 2">
            <a:extLst>
              <a:ext uri="{FF2B5EF4-FFF2-40B4-BE49-F238E27FC236}">
                <a16:creationId xmlns:a16="http://schemas.microsoft.com/office/drawing/2014/main" id="{04A3EE8B-0F2A-4C15-82DC-EA3F63BCFA1E}"/>
              </a:ext>
            </a:extLst>
          </p:cNvPr>
          <p:cNvSpPr>
            <a:spLocks noGrp="1"/>
          </p:cNvSpPr>
          <p:nvPr>
            <p:ph idx="1"/>
          </p:nvPr>
        </p:nvSpPr>
        <p:spPr/>
        <p:txBody>
          <a:bodyPr/>
          <a:lstStyle/>
          <a:p>
            <a:r>
              <a:rPr lang="en-US" dirty="0"/>
              <a:t>Free chart  class logs at </a:t>
            </a:r>
            <a:r>
              <a:rPr lang="en-US" dirty="0" err="1"/>
              <a:t>test.xlsx</a:t>
            </a:r>
            <a:endParaRPr lang="en-US" dirty="0"/>
          </a:p>
          <a:p>
            <a:endParaRPr lang="en-US" dirty="0"/>
          </a:p>
        </p:txBody>
      </p:sp>
      <p:pic>
        <p:nvPicPr>
          <p:cNvPr id="7" name="Picture 6" descr="Table&#10;&#10;Description automatically generated">
            <a:extLst>
              <a:ext uri="{FF2B5EF4-FFF2-40B4-BE49-F238E27FC236}">
                <a16:creationId xmlns:a16="http://schemas.microsoft.com/office/drawing/2014/main" id="{45F45AC6-8B4B-4020-A210-38B47F9329B1}"/>
              </a:ext>
            </a:extLst>
          </p:cNvPr>
          <p:cNvPicPr>
            <a:picLocks noChangeAspect="1"/>
          </p:cNvPicPr>
          <p:nvPr/>
        </p:nvPicPr>
        <p:blipFill>
          <a:blip r:embed="rId2"/>
          <a:stretch>
            <a:fillRect/>
          </a:stretch>
        </p:blipFill>
        <p:spPr>
          <a:xfrm>
            <a:off x="1420837" y="2764238"/>
            <a:ext cx="8900160" cy="3243337"/>
          </a:xfrm>
          <a:prstGeom prst="rect">
            <a:avLst/>
          </a:prstGeom>
        </p:spPr>
      </p:pic>
    </p:spTree>
    <p:extLst>
      <p:ext uri="{BB962C8B-B14F-4D97-AF65-F5344CB8AC3E}">
        <p14:creationId xmlns:p14="http://schemas.microsoft.com/office/powerpoint/2010/main" val="1024632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1E983-6C25-4AFC-AD6F-FBA650FF6D46}"/>
              </a:ext>
            </a:extLst>
          </p:cNvPr>
          <p:cNvSpPr>
            <a:spLocks noGrp="1"/>
          </p:cNvSpPr>
          <p:nvPr>
            <p:ph type="title"/>
          </p:nvPr>
        </p:nvSpPr>
        <p:spPr/>
        <p:txBody>
          <a:bodyPr/>
          <a:lstStyle/>
          <a:p>
            <a:r>
              <a:rPr lang="en-US" dirty="0"/>
              <a:t>Prepared Excel sheets preview</a:t>
            </a:r>
          </a:p>
        </p:txBody>
      </p:sp>
      <p:sp>
        <p:nvSpPr>
          <p:cNvPr id="3" name="Content Placeholder 2">
            <a:extLst>
              <a:ext uri="{FF2B5EF4-FFF2-40B4-BE49-F238E27FC236}">
                <a16:creationId xmlns:a16="http://schemas.microsoft.com/office/drawing/2014/main" id="{97954F72-74E6-44C4-8944-73E35FAAD8DA}"/>
              </a:ext>
            </a:extLst>
          </p:cNvPr>
          <p:cNvSpPr>
            <a:spLocks noGrp="1"/>
          </p:cNvSpPr>
          <p:nvPr>
            <p:ph idx="1"/>
          </p:nvPr>
        </p:nvSpPr>
        <p:spPr/>
        <p:txBody>
          <a:bodyPr/>
          <a:lstStyle/>
          <a:p>
            <a:r>
              <a:rPr lang="en-US" dirty="0"/>
              <a:t>Free chart class </a:t>
            </a:r>
            <a:r>
              <a:rPr lang="en-US" dirty="0" err="1"/>
              <a:t>logs.xlsx</a:t>
            </a:r>
            <a:endParaRPr lang="en-US" dirty="0"/>
          </a:p>
          <a:p>
            <a:endParaRPr lang="en-US" dirty="0"/>
          </a:p>
        </p:txBody>
      </p:sp>
      <p:pic>
        <p:nvPicPr>
          <p:cNvPr id="5" name="Picture 4" descr="Table&#10;&#10;Description automatically generated">
            <a:extLst>
              <a:ext uri="{FF2B5EF4-FFF2-40B4-BE49-F238E27FC236}">
                <a16:creationId xmlns:a16="http://schemas.microsoft.com/office/drawing/2014/main" id="{BC4A07D6-1192-4935-AA95-DE01982ABA3F}"/>
              </a:ext>
            </a:extLst>
          </p:cNvPr>
          <p:cNvPicPr>
            <a:picLocks noChangeAspect="1"/>
          </p:cNvPicPr>
          <p:nvPr/>
        </p:nvPicPr>
        <p:blipFill>
          <a:blip r:embed="rId2"/>
          <a:stretch>
            <a:fillRect/>
          </a:stretch>
        </p:blipFill>
        <p:spPr>
          <a:xfrm>
            <a:off x="1295937" y="2753866"/>
            <a:ext cx="9589477" cy="3494534"/>
          </a:xfrm>
          <a:prstGeom prst="rect">
            <a:avLst/>
          </a:prstGeom>
        </p:spPr>
      </p:pic>
    </p:spTree>
    <p:extLst>
      <p:ext uri="{BB962C8B-B14F-4D97-AF65-F5344CB8AC3E}">
        <p14:creationId xmlns:p14="http://schemas.microsoft.com/office/powerpoint/2010/main" val="1400089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32202-D2E3-4825-AD35-31B730C98F16}"/>
              </a:ext>
            </a:extLst>
          </p:cNvPr>
          <p:cNvSpPr>
            <a:spLocks noGrp="1"/>
          </p:cNvSpPr>
          <p:nvPr>
            <p:ph type="title"/>
          </p:nvPr>
        </p:nvSpPr>
        <p:spPr/>
        <p:txBody>
          <a:bodyPr>
            <a:normAutofit fontScale="90000"/>
          </a:bodyPr>
          <a:lstStyle/>
          <a:p>
            <a:r>
              <a:rPr lang="en-US" dirty="0"/>
              <a:t>Descriptive Analysis for Apache classes data</a:t>
            </a:r>
            <a:br>
              <a:rPr lang="en-US" dirty="0"/>
            </a:br>
            <a:r>
              <a:rPr lang="en-US" dirty="0"/>
              <a:t>(0)</a:t>
            </a:r>
          </a:p>
        </p:txBody>
      </p:sp>
      <p:pic>
        <p:nvPicPr>
          <p:cNvPr id="6" name="Content Placeholder 5" descr="Chart, line chart&#10;&#10;Description automatically generated">
            <a:extLst>
              <a:ext uri="{FF2B5EF4-FFF2-40B4-BE49-F238E27FC236}">
                <a16:creationId xmlns:a16="http://schemas.microsoft.com/office/drawing/2014/main" id="{EF61927F-5F15-4840-97E7-436CC93FAFFA}"/>
              </a:ext>
            </a:extLst>
          </p:cNvPr>
          <p:cNvPicPr>
            <a:picLocks noGrp="1" noChangeAspect="1"/>
          </p:cNvPicPr>
          <p:nvPr>
            <p:ph idx="1"/>
          </p:nvPr>
        </p:nvPicPr>
        <p:blipFill>
          <a:blip r:embed="rId2"/>
          <a:stretch>
            <a:fillRect/>
          </a:stretch>
        </p:blipFill>
        <p:spPr>
          <a:xfrm>
            <a:off x="2504824" y="1773419"/>
            <a:ext cx="7961539" cy="44749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38975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E6305-45CA-4FF6-8270-0E16D5FEBF9F}"/>
              </a:ext>
            </a:extLst>
          </p:cNvPr>
          <p:cNvSpPr>
            <a:spLocks noGrp="1"/>
          </p:cNvSpPr>
          <p:nvPr>
            <p:ph type="title"/>
          </p:nvPr>
        </p:nvSpPr>
        <p:spPr/>
        <p:txBody>
          <a:bodyPr>
            <a:normAutofit fontScale="90000"/>
          </a:bodyPr>
          <a:lstStyle/>
          <a:p>
            <a:r>
              <a:rPr lang="en-US" dirty="0"/>
              <a:t>Descriptive Analysis for Apache classes data</a:t>
            </a:r>
            <a:br>
              <a:rPr lang="en-US" dirty="0"/>
            </a:br>
            <a:r>
              <a:rPr lang="en-US" dirty="0"/>
              <a:t>(1)</a:t>
            </a:r>
          </a:p>
        </p:txBody>
      </p:sp>
      <p:sp>
        <p:nvSpPr>
          <p:cNvPr id="3" name="Content Placeholder 2">
            <a:extLst>
              <a:ext uri="{FF2B5EF4-FFF2-40B4-BE49-F238E27FC236}">
                <a16:creationId xmlns:a16="http://schemas.microsoft.com/office/drawing/2014/main" id="{3F9FD440-9EB2-4011-AD1F-2C23421AE265}"/>
              </a:ext>
            </a:extLst>
          </p:cNvPr>
          <p:cNvSpPr>
            <a:spLocks noGrp="1"/>
          </p:cNvSpPr>
          <p:nvPr>
            <p:ph idx="1"/>
          </p:nvPr>
        </p:nvSpPr>
        <p:spPr/>
        <p:txBody>
          <a:bodyPr>
            <a:normAutofit fontScale="92500" lnSpcReduction="20000"/>
          </a:bodyPr>
          <a:lstStyle/>
          <a:p>
            <a:r>
              <a:rPr lang="en-US" dirty="0">
                <a:effectLst/>
              </a:rPr>
              <a:t>A Good software design has </a:t>
            </a:r>
            <a:r>
              <a:rPr lang="en-US" b="1" dirty="0">
                <a:effectLst/>
              </a:rPr>
              <a:t>high cohesion</a:t>
            </a:r>
            <a:r>
              <a:rPr lang="en-US" dirty="0">
                <a:effectLst/>
              </a:rPr>
              <a:t> and </a:t>
            </a:r>
            <a:r>
              <a:rPr lang="en-US" b="1" dirty="0">
                <a:effectLst/>
              </a:rPr>
              <a:t>low coupling</a:t>
            </a:r>
            <a:endParaRPr lang="en-US" dirty="0"/>
          </a:p>
          <a:p>
            <a:r>
              <a:rPr lang="en-US" dirty="0"/>
              <a:t>According to the plots:</a:t>
            </a:r>
          </a:p>
          <a:p>
            <a:r>
              <a:rPr lang="en-US" dirty="0"/>
              <a:t>Some of the classes have low LCOM  and the LCOM standard deviation  is High. So,  the overall cohesion is not so good.</a:t>
            </a:r>
          </a:p>
          <a:p>
            <a:r>
              <a:rPr lang="en-US" dirty="0"/>
              <a:t>CBO is low which demonstrates low Coupling. </a:t>
            </a:r>
          </a:p>
          <a:p>
            <a:r>
              <a:rPr lang="en-US" dirty="0"/>
              <a:t>We can divide the metrics into 3 groups based on their function as follows:</a:t>
            </a:r>
          </a:p>
          <a:p>
            <a:r>
              <a:rPr lang="en-US" dirty="0"/>
              <a:t>1: Identification of Classes - </a:t>
            </a:r>
            <a:r>
              <a:rPr lang="en-US" dirty="0" err="1"/>
              <a:t>WMC</a:t>
            </a:r>
            <a:r>
              <a:rPr lang="en-US" dirty="0"/>
              <a:t>, DIT, </a:t>
            </a:r>
            <a:r>
              <a:rPr lang="en-US" dirty="0" err="1"/>
              <a:t>NOC</a:t>
            </a:r>
            <a:r>
              <a:rPr lang="en-US" dirty="0"/>
              <a:t> </a:t>
            </a:r>
          </a:p>
          <a:p>
            <a:r>
              <a:rPr lang="en-US" dirty="0"/>
              <a:t>2: Semantics of Classes - </a:t>
            </a:r>
            <a:r>
              <a:rPr lang="en-US" dirty="0" err="1"/>
              <a:t>WMC</a:t>
            </a:r>
            <a:r>
              <a:rPr lang="en-US" dirty="0"/>
              <a:t>, RFC, LCOM </a:t>
            </a:r>
          </a:p>
          <a:p>
            <a:r>
              <a:rPr lang="en-US" dirty="0"/>
              <a:t>3: Relationships between classes - RFC, CBO</a:t>
            </a:r>
          </a:p>
        </p:txBody>
      </p:sp>
    </p:spTree>
    <p:extLst>
      <p:ext uri="{BB962C8B-B14F-4D97-AF65-F5344CB8AC3E}">
        <p14:creationId xmlns:p14="http://schemas.microsoft.com/office/powerpoint/2010/main" val="477108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E1643-50D1-46F1-A78B-464EEC86EEF1}"/>
              </a:ext>
            </a:extLst>
          </p:cNvPr>
          <p:cNvSpPr>
            <a:spLocks noGrp="1"/>
          </p:cNvSpPr>
          <p:nvPr>
            <p:ph type="title"/>
          </p:nvPr>
        </p:nvSpPr>
        <p:spPr/>
        <p:txBody>
          <a:bodyPr>
            <a:normAutofit fontScale="90000"/>
          </a:bodyPr>
          <a:lstStyle/>
          <a:p>
            <a:r>
              <a:rPr lang="en-US" dirty="0"/>
              <a:t>Descriptive Analysis for Apache classes data</a:t>
            </a:r>
            <a:br>
              <a:rPr lang="en-US" dirty="0"/>
            </a:br>
            <a:r>
              <a:rPr lang="en-US" dirty="0"/>
              <a:t>(2)</a:t>
            </a:r>
          </a:p>
        </p:txBody>
      </p:sp>
      <p:sp>
        <p:nvSpPr>
          <p:cNvPr id="3" name="Content Placeholder 2">
            <a:extLst>
              <a:ext uri="{FF2B5EF4-FFF2-40B4-BE49-F238E27FC236}">
                <a16:creationId xmlns:a16="http://schemas.microsoft.com/office/drawing/2014/main" id="{A52DB812-CB29-47E4-8E0F-891350B35249}"/>
              </a:ext>
            </a:extLst>
          </p:cNvPr>
          <p:cNvSpPr>
            <a:spLocks noGrp="1"/>
          </p:cNvSpPr>
          <p:nvPr>
            <p:ph idx="1"/>
          </p:nvPr>
        </p:nvSpPr>
        <p:spPr/>
        <p:txBody>
          <a:bodyPr>
            <a:normAutofit lnSpcReduction="10000"/>
          </a:bodyPr>
          <a:lstStyle/>
          <a:p>
            <a:r>
              <a:rPr lang="en-US" dirty="0"/>
              <a:t>Based on the previous metrics division:</a:t>
            </a:r>
          </a:p>
          <a:p>
            <a:r>
              <a:rPr lang="en-US" dirty="0"/>
              <a:t>The classes  identification quality  is acceptable which means that the design of software is not complex.</a:t>
            </a:r>
          </a:p>
          <a:p>
            <a:r>
              <a:rPr lang="en-US" dirty="0"/>
              <a:t>The classes  Semantic quality is not bad but since RFC is high the debugging should be a little hard.</a:t>
            </a:r>
          </a:p>
          <a:p>
            <a:r>
              <a:rPr lang="en-US" dirty="0"/>
              <a:t>The relationships between classes is good since the CBO is low and therefore the number of classes which are wrote for the apache is good. But since the RFC is high, we can say the classes’ design would have been better to improve.</a:t>
            </a:r>
          </a:p>
        </p:txBody>
      </p:sp>
    </p:spTree>
    <p:extLst>
      <p:ext uri="{BB962C8B-B14F-4D97-AF65-F5344CB8AC3E}">
        <p14:creationId xmlns:p14="http://schemas.microsoft.com/office/powerpoint/2010/main" val="304077771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otalTime>8</TotalTime>
  <Words>925</Words>
  <Application>Microsoft Office PowerPoint</Application>
  <PresentationFormat>Widescreen</PresentationFormat>
  <Paragraphs>79</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Arial Nova</vt:lpstr>
      <vt:lpstr>Arial Nova Light</vt:lpstr>
      <vt:lpstr>Wingdings 2</vt:lpstr>
      <vt:lpstr>SlateVTI</vt:lpstr>
      <vt:lpstr>Statistical Software Metrics Analysis</vt:lpstr>
      <vt:lpstr>Preparation </vt:lpstr>
      <vt:lpstr>Prepared Excel sheets preview</vt:lpstr>
      <vt:lpstr>Prepared Excel sheets preview</vt:lpstr>
      <vt:lpstr>Prepared Excel sheets preview</vt:lpstr>
      <vt:lpstr>Prepared Excel sheets preview</vt:lpstr>
      <vt:lpstr>Descriptive Analysis for Apache classes data (0)</vt:lpstr>
      <vt:lpstr>Descriptive Analysis for Apache classes data (1)</vt:lpstr>
      <vt:lpstr>Descriptive Analysis for Apache classes data (2)</vt:lpstr>
      <vt:lpstr>Mean and Standard deviation analysis for Apache test (0)</vt:lpstr>
      <vt:lpstr>Mean and Standard deviation analysis for Apache test (1)</vt:lpstr>
      <vt:lpstr>Mean and Standard deviation analysis for Apache test (2)</vt:lpstr>
      <vt:lpstr>Mean and Standard deviation analysis for Free chart (0)</vt:lpstr>
      <vt:lpstr>Mean and Standard deviation analysis for Free chart (1)</vt:lpstr>
      <vt:lpstr>Mean and Standard deviation analysis for Free chart class at test (0)</vt:lpstr>
      <vt:lpstr>Mean and Standard deviation analysis for Free chart test (1)</vt:lpstr>
      <vt:lpstr>Correlation analysis for Apache</vt:lpstr>
      <vt:lpstr>Correlation analysis for Apache</vt:lpstr>
      <vt:lpstr>Correlation analysis for Free chart</vt:lpstr>
      <vt:lpstr>Correlation analysis for Free chart</vt:lpstr>
      <vt:lpstr>PCA for Free chart class logs at test </vt:lpstr>
      <vt:lpstr>Logistic regression </vt:lpstr>
      <vt:lpstr>Multi-variate logistic regression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Statistical Software Metrics Analysis</dc:title>
  <dc:creator>Kalantarpour, Cyrus</dc:creator>
  <cp:lastModifiedBy>Kalantarpour, Cyrus</cp:lastModifiedBy>
  <cp:revision>2</cp:revision>
  <dcterms:created xsi:type="dcterms:W3CDTF">2021-06-22T23:04:13Z</dcterms:created>
  <dcterms:modified xsi:type="dcterms:W3CDTF">2021-06-22T23:13:03Z</dcterms:modified>
</cp:coreProperties>
</file>